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16"/>
  </p:handoutMasterIdLst>
  <p:sldIdLst>
    <p:sldId id="256" r:id="rId2"/>
    <p:sldId id="280" r:id="rId3"/>
    <p:sldId id="257" r:id="rId4"/>
    <p:sldId id="281" r:id="rId5"/>
    <p:sldId id="269" r:id="rId6"/>
    <p:sldId id="283" r:id="rId7"/>
    <p:sldId id="282" r:id="rId8"/>
    <p:sldId id="259" r:id="rId9"/>
    <p:sldId id="273" r:id="rId10"/>
    <p:sldId id="286" r:id="rId11"/>
    <p:sldId id="287" r:id="rId12"/>
    <p:sldId id="284" r:id="rId13"/>
    <p:sldId id="291" r:id="rId14"/>
    <p:sldId id="285" r:id="rId1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9B00"/>
    <a:srgbClr val="017898"/>
    <a:srgbClr val="FFDD00"/>
    <a:srgbClr val="FFED01"/>
    <a:srgbClr val="FDEF39"/>
    <a:srgbClr val="0099CC"/>
    <a:srgbClr val="690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9" autoAdjust="0"/>
    <p:restoredTop sz="94660"/>
  </p:normalViewPr>
  <p:slideViewPr>
    <p:cSldViewPr snapToGrid="0">
      <p:cViewPr>
        <p:scale>
          <a:sx n="120" d="100"/>
          <a:sy n="120" d="100"/>
        </p:scale>
        <p:origin x="1024" y="-83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0DCD4FC2-5420-45C5-A5E0-07642A9D149A}" type="datetimeFigureOut">
              <a:rPr lang="en-US"/>
              <a:pPr>
                <a:defRPr/>
              </a:pPr>
              <a:t>1/25/18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32A316DE-9C89-439E-ADE5-AAA23135AA88}" type="slidenum">
              <a:rPr lang="en-GB"/>
              <a:pPr>
                <a:defRPr/>
              </a:pPr>
              <a:t>‹#›</a:t>
            </a:fld>
            <a:endParaRPr lang="en-GB"/>
          </a:p>
        </p:txBody>
      </p:sp>
    </p:spTree>
    <p:extLst>
      <p:ext uri="{BB962C8B-B14F-4D97-AF65-F5344CB8AC3E}">
        <p14:creationId xmlns:p14="http://schemas.microsoft.com/office/powerpoint/2010/main" val="798231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15123" y="3205537"/>
            <a:ext cx="4291372" cy="1200971"/>
          </a:xfrm>
          <a:effectLst/>
        </p:spPr>
        <p:txBody>
          <a:bodyPr anchor="t">
            <a:spAutoFit/>
          </a:bodyPr>
          <a:lstStyle>
            <a:lvl1pPr algn="l">
              <a:defRPr sz="3600" b="1" cap="none" baseline="0">
                <a:solidFill>
                  <a:schemeClr val="bg2"/>
                </a:solidFill>
              </a:defRPr>
            </a:lvl1pPr>
          </a:lstStyle>
          <a:p>
            <a:r>
              <a:rPr lang="en-US" smtClean="0"/>
              <a:t>Click to edit Master title style</a:t>
            </a:r>
            <a:endParaRPr lang="en-GB" dirty="0"/>
          </a:p>
        </p:txBody>
      </p:sp>
      <p:sp>
        <p:nvSpPr>
          <p:cNvPr id="7" name="Text Placeholder 2"/>
          <p:cNvSpPr>
            <a:spLocks noGrp="1"/>
          </p:cNvSpPr>
          <p:nvPr>
            <p:ph type="body" idx="1"/>
          </p:nvPr>
        </p:nvSpPr>
        <p:spPr>
          <a:xfrm>
            <a:off x="3649370" y="4542459"/>
            <a:ext cx="5360354" cy="400752"/>
          </a:xfrm>
        </p:spPr>
        <p:txBody>
          <a:bodyPr anchor="b">
            <a:spAutoFit/>
          </a:bodyPr>
          <a:lstStyle>
            <a:lvl1pPr marL="0" indent="0" algn="r">
              <a:buNone/>
              <a:defRPr sz="2000" i="1">
                <a:solidFill>
                  <a:srgbClr val="8000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78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8"/>
          <p:cNvSpPr>
            <a:spLocks noGrp="1" noChangeArrowheads="1"/>
          </p:cNvSpPr>
          <p:nvPr>
            <p:ph idx="1"/>
          </p:nvPr>
        </p:nvSpPr>
        <p:spPr bwMode="auto">
          <a:xfrm>
            <a:off x="150813" y="1447800"/>
            <a:ext cx="8826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5"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smtClean="0"/>
              <a:t>Click to edit Master title style</a:t>
            </a:r>
            <a:endParaRPr lang="en-GB" altLang="en-US" smtClean="0"/>
          </a:p>
        </p:txBody>
      </p:sp>
    </p:spTree>
    <p:extLst>
      <p:ext uri="{BB962C8B-B14F-4D97-AF65-F5344CB8AC3E}">
        <p14:creationId xmlns:p14="http://schemas.microsoft.com/office/powerpoint/2010/main" val="28541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306" y="281543"/>
            <a:ext cx="7457911" cy="944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44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614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316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99" y="284016"/>
            <a:ext cx="7638393"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1411014" y="1166648"/>
            <a:ext cx="7528034"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434661" y="6187383"/>
            <a:ext cx="751226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034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aquettePPT_genericIE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05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52700" y="6210300"/>
            <a:ext cx="659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8"/>
          <p:cNvSpPr>
            <a:spLocks noGrp="1" noChangeArrowheads="1"/>
          </p:cNvSpPr>
          <p:nvPr>
            <p:ph type="body" idx="1"/>
          </p:nvPr>
        </p:nvSpPr>
        <p:spPr bwMode="auto">
          <a:xfrm>
            <a:off x="150813" y="1447800"/>
            <a:ext cx="88265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2"/>
            <a:endParaRPr lang="en-GB" altLang="en-US" dirty="0" smtClean="0"/>
          </a:p>
          <a:p>
            <a:pPr lvl="3"/>
            <a:endParaRPr lang="en-GB" altLang="en-US" dirty="0" smtClean="0"/>
          </a:p>
        </p:txBody>
      </p:sp>
      <p:sp>
        <p:nvSpPr>
          <p:cNvPr id="1029"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Tree>
  </p:cSld>
  <p:clrMap bg1="lt1" tx1="dk1" bg2="lt2" tx2="dk2" accent1="accent1" accent2="accent2" accent3="accent3" accent4="accent4" accent5="accent5" accent6="accent6" hlink="hlink" folHlink="folHlink"/>
  <p:sldLayoutIdLst>
    <p:sldLayoutId id="2147484091" r:id="rId1"/>
    <p:sldLayoutId id="2147484086" r:id="rId2"/>
    <p:sldLayoutId id="2147484087" r:id="rId3"/>
    <p:sldLayoutId id="2147484088" r:id="rId4"/>
    <p:sldLayoutId id="2147484089" r:id="rId5"/>
    <p:sldLayoutId id="2147484090" r:id="rId6"/>
    <p:sldLayoutId id="2147484092" r:id="rId7"/>
  </p:sldLayoutIdLst>
  <p:txStyles>
    <p:titleStyle>
      <a:lvl1pPr algn="l" rtl="0" eaLnBrk="1" fontAlgn="base" hangingPunct="1">
        <a:spcBef>
          <a:spcPct val="0"/>
        </a:spcBef>
        <a:spcAft>
          <a:spcPct val="0"/>
        </a:spcAft>
        <a:defRPr kumimoji="1" sz="3600" b="1">
          <a:solidFill>
            <a:schemeClr val="bg2"/>
          </a:solidFill>
          <a:latin typeface="Calibri" pitchFamily="34" charset="0"/>
          <a:ea typeface="+mj-ea"/>
          <a:cs typeface="+mj-cs"/>
        </a:defRPr>
      </a:lvl1pPr>
      <a:lvl2pPr algn="l" rtl="0" eaLnBrk="1" fontAlgn="base" hangingPunct="1">
        <a:spcBef>
          <a:spcPct val="0"/>
        </a:spcBef>
        <a:spcAft>
          <a:spcPct val="0"/>
        </a:spcAft>
        <a:defRPr kumimoji="1" sz="3600" b="1">
          <a:solidFill>
            <a:schemeClr val="bg2"/>
          </a:solidFill>
          <a:latin typeface="Calibri" charset="0"/>
        </a:defRPr>
      </a:lvl2pPr>
      <a:lvl3pPr algn="l" rtl="0" eaLnBrk="1" fontAlgn="base" hangingPunct="1">
        <a:spcBef>
          <a:spcPct val="0"/>
        </a:spcBef>
        <a:spcAft>
          <a:spcPct val="0"/>
        </a:spcAft>
        <a:defRPr kumimoji="1" sz="3600" b="1">
          <a:solidFill>
            <a:schemeClr val="bg2"/>
          </a:solidFill>
          <a:latin typeface="Calibri" charset="0"/>
        </a:defRPr>
      </a:lvl3pPr>
      <a:lvl4pPr algn="l" rtl="0" eaLnBrk="1" fontAlgn="base" hangingPunct="1">
        <a:spcBef>
          <a:spcPct val="0"/>
        </a:spcBef>
        <a:spcAft>
          <a:spcPct val="0"/>
        </a:spcAft>
        <a:defRPr kumimoji="1" sz="3600" b="1">
          <a:solidFill>
            <a:schemeClr val="bg2"/>
          </a:solidFill>
          <a:latin typeface="Calibri" charset="0"/>
        </a:defRPr>
      </a:lvl4pPr>
      <a:lvl5pPr algn="l" rtl="0" eaLnBrk="1" fontAlgn="base" hangingPunct="1">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jpeg"/><Relationship Id="rId10"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847" y="1904033"/>
            <a:ext cx="4460999" cy="2062745"/>
          </a:xfrm>
        </p:spPr>
        <p:txBody>
          <a:bodyPr/>
          <a:lstStyle/>
          <a:p>
            <a:r>
              <a:rPr lang="en-US" altLang="en-US" sz="3200" dirty="0"/>
              <a:t>Annual Report on the IA for Co-operation on Tokamak </a:t>
            </a:r>
            <a:r>
              <a:rPr lang="en-US" altLang="en-US" sz="3200" dirty="0" err="1"/>
              <a:t>Programmes</a:t>
            </a:r>
            <a:r>
              <a:rPr lang="fr-FR" sz="3200" dirty="0"/>
              <a:t/>
            </a:r>
            <a:br>
              <a:rPr lang="fr-FR" sz="3200" dirty="0"/>
            </a:br>
            <a:endParaRPr lang="en-GB" sz="3200" dirty="0"/>
          </a:p>
        </p:txBody>
      </p:sp>
      <p:sp>
        <p:nvSpPr>
          <p:cNvPr id="3" name="Text Placeholder 2"/>
          <p:cNvSpPr>
            <a:spLocks noGrp="1"/>
          </p:cNvSpPr>
          <p:nvPr>
            <p:ph type="body" idx="1"/>
          </p:nvPr>
        </p:nvSpPr>
        <p:spPr>
          <a:xfrm>
            <a:off x="4625005" y="3355242"/>
            <a:ext cx="4172681" cy="2087367"/>
          </a:xfrm>
        </p:spPr>
        <p:txBody>
          <a:bodyPr/>
          <a:lstStyle/>
          <a:p>
            <a:pPr algn="ctr"/>
            <a:r>
              <a:rPr lang="en-US" altLang="en-US" sz="2400" dirty="0"/>
              <a:t>Duarte Borba </a:t>
            </a:r>
          </a:p>
          <a:p>
            <a:pPr algn="ctr"/>
            <a:r>
              <a:rPr lang="en-US" altLang="en-US" sz="2400" dirty="0"/>
              <a:t>on Behalf of Tony </a:t>
            </a:r>
            <a:r>
              <a:rPr lang="en-US" altLang="en-US" sz="2400" dirty="0" err="1"/>
              <a:t>Donné</a:t>
            </a:r>
            <a:r>
              <a:rPr lang="en-US" altLang="en-US" sz="2400" dirty="0"/>
              <a:t> </a:t>
            </a:r>
            <a:br>
              <a:rPr lang="en-US" altLang="en-US" sz="2400" dirty="0"/>
            </a:br>
            <a:r>
              <a:rPr lang="en-US" altLang="en-US" sz="2400" dirty="0"/>
              <a:t>EUROfusion</a:t>
            </a:r>
          </a:p>
          <a:p>
            <a:pPr algn="ctr"/>
            <a:r>
              <a:rPr lang="en-US" altLang="en-US" sz="2400" dirty="0"/>
              <a:t>Chair, Executive Committee</a:t>
            </a:r>
            <a:br>
              <a:rPr lang="en-US" altLang="en-US" sz="2400" dirty="0"/>
            </a:br>
            <a:r>
              <a:rPr lang="en-US" altLang="en-US" sz="2400" dirty="0"/>
              <a:t>January 25, 2018</a:t>
            </a:r>
            <a:endParaRPr lang="en-GB" altLang="en-US" sz="2400" dirty="0"/>
          </a:p>
        </p:txBody>
      </p:sp>
    </p:spTree>
    <p:extLst>
      <p:ext uri="{BB962C8B-B14F-4D97-AF65-F5344CB8AC3E}">
        <p14:creationId xmlns:p14="http://schemas.microsoft.com/office/powerpoint/2010/main" val="161855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0" y="1286460"/>
            <a:ext cx="9144000" cy="3510130"/>
          </a:xfrm>
        </p:spPr>
        <p:txBody>
          <a:bodyPr/>
          <a:lstStyle/>
          <a:p>
            <a:r>
              <a:rPr lang="en-US" sz="2000" dirty="0"/>
              <a:t>As a result, a coordinated multi-experiment and simulation effort was initiated via the International Tokamak Physics Activity (ITPA) and through ITER contracts, aimed at improving the physics basis supporting a Mono Block shaping decision from the point of view both of edge power loading and </a:t>
            </a:r>
            <a:r>
              <a:rPr lang="en-US" sz="2000" dirty="0" smtClean="0"/>
              <a:t>melt dynamics, with experiments on JET, DIII-D, KSTAR, COMPASS, Pilot-PSI, Magnum-PSI and ASDEX-Upgrade.</a:t>
            </a:r>
            <a:r>
              <a:rPr lang="en-US" dirty="0" smtClean="0"/>
              <a:t> </a:t>
            </a:r>
            <a:r>
              <a:rPr lang="en-US" sz="2000" dirty="0" smtClean="0"/>
              <a:t>It was concluded </a:t>
            </a:r>
            <a:r>
              <a:rPr lang="en-US" sz="2000" dirty="0"/>
              <a:t>that MB top surface shaping is recommended to shadow poloidal gap edges in the high heat flux areas of the ITER </a:t>
            </a:r>
            <a:r>
              <a:rPr lang="en-US" sz="2000" dirty="0" err="1"/>
              <a:t>divertor</a:t>
            </a:r>
            <a:r>
              <a:rPr lang="en-US" sz="2000" dirty="0"/>
              <a:t> </a:t>
            </a:r>
            <a:r>
              <a:rPr lang="en-US" sz="2000" dirty="0" smtClean="0"/>
              <a:t>targets </a:t>
            </a:r>
            <a:r>
              <a:rPr lang="en-US" sz="2000" dirty="0" smtClean="0">
                <a:solidFill>
                  <a:srgbClr val="00B050"/>
                </a:solidFill>
              </a:rPr>
              <a:t>“R. Pitts et al Nuclear </a:t>
            </a:r>
            <a:r>
              <a:rPr lang="en-US" sz="2000" dirty="0">
                <a:solidFill>
                  <a:srgbClr val="00B050"/>
                </a:solidFill>
              </a:rPr>
              <a:t>Materials and Energy 12 (2017) </a:t>
            </a:r>
            <a:r>
              <a:rPr lang="en-US" sz="2000" dirty="0" smtClean="0">
                <a:solidFill>
                  <a:srgbClr val="00B050"/>
                </a:solidFill>
              </a:rPr>
              <a:t>60–74”</a:t>
            </a:r>
            <a:r>
              <a:rPr lang="en-US" sz="2000" dirty="0" smtClean="0"/>
              <a:t> </a:t>
            </a:r>
            <a:endParaRPr lang="en-US" sz="2000" dirty="0"/>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7690"/>
            <a:ext cx="9144000" cy="3030310"/>
          </a:xfrm>
          <a:prstGeom prst="rect">
            <a:avLst/>
          </a:prstGeom>
        </p:spPr>
      </p:pic>
    </p:spTree>
    <p:extLst>
      <p:ext uri="{BB962C8B-B14F-4D97-AF65-F5344CB8AC3E}">
        <p14:creationId xmlns:p14="http://schemas.microsoft.com/office/powerpoint/2010/main" val="421822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0" y="1191127"/>
            <a:ext cx="8826500" cy="5170488"/>
          </a:xfrm>
        </p:spPr>
        <p:txBody>
          <a:bodyPr/>
          <a:lstStyle/>
          <a:p>
            <a:r>
              <a:rPr lang="en-US" sz="2000" dirty="0"/>
              <a:t>To improve our understanding of the dynamics and control of ITER terminations, a study has been carried out on data from existing tokamaks. The aim of this joint analysis is to compare the assumptions for ITER terminations with the present experience basis. The study examined the parameter ranges in which present day devices operated during their terminations, as well as the dynamics of these </a:t>
            </a:r>
            <a:r>
              <a:rPr lang="en-US" sz="2000" dirty="0" smtClean="0"/>
              <a:t>parameters </a:t>
            </a:r>
            <a:r>
              <a:rPr lang="en-US" sz="2000" dirty="0" smtClean="0">
                <a:solidFill>
                  <a:srgbClr val="00B050"/>
                </a:solidFill>
              </a:rPr>
              <a:t>“P. de </a:t>
            </a:r>
            <a:r>
              <a:rPr lang="en-US" sz="2000" dirty="0" err="1" smtClean="0">
                <a:solidFill>
                  <a:srgbClr val="00B050"/>
                </a:solidFill>
              </a:rPr>
              <a:t>Vries</a:t>
            </a:r>
            <a:r>
              <a:rPr lang="en-US" sz="2000" dirty="0" smtClean="0">
                <a:solidFill>
                  <a:srgbClr val="00B050"/>
                </a:solidFill>
              </a:rPr>
              <a:t> et al </a:t>
            </a:r>
            <a:r>
              <a:rPr lang="is-IS" sz="2000" dirty="0" smtClean="0">
                <a:solidFill>
                  <a:srgbClr val="00B050"/>
                </a:solidFill>
              </a:rPr>
              <a:t>Nucl</a:t>
            </a:r>
            <a:r>
              <a:rPr lang="is-IS" sz="2000" dirty="0">
                <a:solidFill>
                  <a:srgbClr val="00B050"/>
                </a:solidFill>
              </a:rPr>
              <a:t>. Fusion 58 (2018) </a:t>
            </a:r>
            <a:r>
              <a:rPr lang="is-IS" sz="2000" dirty="0" smtClean="0">
                <a:solidFill>
                  <a:srgbClr val="00B050"/>
                </a:solidFill>
              </a:rPr>
              <a:t>026019</a:t>
            </a:r>
            <a:r>
              <a:rPr lang="en-US" sz="2000" dirty="0" smtClean="0">
                <a:solidFill>
                  <a:srgbClr val="00B050"/>
                </a:solidFill>
              </a:rPr>
              <a:t>”</a:t>
            </a:r>
            <a:r>
              <a:rPr lang="en-US" sz="2000" dirty="0" smtClean="0"/>
              <a:t>. </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21" y="3413501"/>
            <a:ext cx="3737142" cy="34444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863" y="3446045"/>
            <a:ext cx="3816684" cy="3411955"/>
          </a:xfrm>
          <a:prstGeom prst="rect">
            <a:avLst/>
          </a:prstGeom>
        </p:spPr>
      </p:pic>
    </p:spTree>
    <p:extLst>
      <p:ext uri="{BB962C8B-B14F-4D97-AF65-F5344CB8AC3E}">
        <p14:creationId xmlns:p14="http://schemas.microsoft.com/office/powerpoint/2010/main" val="72023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325438"/>
            <a:ext cx="7523919" cy="609600"/>
          </a:xfrm>
        </p:spPr>
        <p:txBody>
          <a:bodyPr/>
          <a:lstStyle/>
          <a:p>
            <a:r>
              <a:rPr lang="en-GB" dirty="0"/>
              <a:t>Future plans</a:t>
            </a:r>
          </a:p>
        </p:txBody>
      </p:sp>
      <p:sp>
        <p:nvSpPr>
          <p:cNvPr id="5" name="Content Placeholder 1"/>
          <p:cNvSpPr txBox="1">
            <a:spLocks/>
          </p:cNvSpPr>
          <p:nvPr/>
        </p:nvSpPr>
        <p:spPr bwMode="auto">
          <a:xfrm>
            <a:off x="233081" y="5084803"/>
            <a:ext cx="8910918" cy="176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538163" lvl="1" indent="-358775">
              <a:spcBef>
                <a:spcPts val="0"/>
              </a:spcBef>
            </a:pPr>
            <a:r>
              <a:rPr lang="en-US" sz="2100" dirty="0" smtClean="0"/>
              <a:t>Test the concept of Shattered Pellet Injection (SPI) for mitigation of runaway electrons during disruption current quench</a:t>
            </a:r>
          </a:p>
          <a:p>
            <a:pPr marL="538163" lvl="1" indent="-358775">
              <a:spcBef>
                <a:spcPts val="0"/>
              </a:spcBef>
            </a:pPr>
            <a:r>
              <a:rPr lang="en-US" sz="2100" kern="0" dirty="0"/>
              <a:t>Commissioning with plasma early in 2018 experimental campaign (May-October)</a:t>
            </a:r>
          </a:p>
        </p:txBody>
      </p:sp>
      <p:pic>
        <p:nvPicPr>
          <p:cNvPr id="6" name="Picture 5" descr="\\CCFEPC\Home\P-T\sjach\Documents\M15-17 and disr. analysis\Figures\ITER_por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671" y="2579375"/>
            <a:ext cx="1850311" cy="2313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DMS-Poloidal-cross-sec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6931" y="2336553"/>
            <a:ext cx="1993855" cy="2748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435482" y="2574517"/>
            <a:ext cx="1314728" cy="2484389"/>
            <a:chOff x="7534093" y="2118282"/>
            <a:chExt cx="1233415" cy="2330736"/>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4093" y="3694992"/>
              <a:ext cx="1233415" cy="35873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7413" y="4053730"/>
              <a:ext cx="866775" cy="39528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1850" y="2118282"/>
              <a:ext cx="1137900" cy="377599"/>
            </a:xfrm>
            <a:prstGeom prst="rect">
              <a:avLst/>
            </a:prstGeom>
          </p:spPr>
        </p:pic>
        <p:pic>
          <p:nvPicPr>
            <p:cNvPr id="12" name="Picture 2" descr="\\CCFEPC\Home\P-T\sjach\Documents\My Pictures\ITER_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06375" y="3095441"/>
              <a:ext cx="888851" cy="4825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12638" y="2611152"/>
              <a:ext cx="10763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2" descr="T:\DAVIDB\SPI Kick off meeting\Pictures 110716\iso3 - proposed configuration excl vertical came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1462" y="2456722"/>
            <a:ext cx="1758046" cy="25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bwMode="auto">
          <a:xfrm>
            <a:off x="89647" y="1180857"/>
            <a:ext cx="9054352" cy="12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r>
              <a:rPr lang="en-GB" dirty="0"/>
              <a:t>Mitigation of disruptions a critical issue for </a:t>
            </a:r>
            <a:r>
              <a:rPr lang="en-GB" dirty="0" smtClean="0"/>
              <a:t>ITER</a:t>
            </a:r>
            <a:endParaRPr lang="en-GB" kern="0" dirty="0" smtClean="0"/>
          </a:p>
          <a:p>
            <a:pPr marL="712788" lvl="1" indent="-357188">
              <a:spcBef>
                <a:spcPts val="300"/>
              </a:spcBef>
            </a:pPr>
            <a:r>
              <a:rPr lang="en-GB" sz="2100" kern="0" dirty="0"/>
              <a:t>F</a:t>
            </a:r>
            <a:r>
              <a:rPr lang="en-GB" sz="2100" kern="0" dirty="0" smtClean="0"/>
              <a:t>ramework agreement between 4 CTP partners to design, construct, install and operate ITER relevant hardware on JET</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3858" y="342273"/>
            <a:ext cx="1038899" cy="692599"/>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10995" t="-2829" r="-2539" b="2829"/>
          <a:stretch/>
        </p:blipFill>
        <p:spPr>
          <a:xfrm>
            <a:off x="4895169" y="342273"/>
            <a:ext cx="1201675" cy="632882"/>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0387" y="417925"/>
            <a:ext cx="1155095" cy="537172"/>
          </a:xfrm>
          <a:prstGeom prst="rect">
            <a:avLst/>
          </a:prstGeom>
        </p:spPr>
      </p:pic>
    </p:spTree>
    <p:extLst>
      <p:ext uri="{BB962C8B-B14F-4D97-AF65-F5344CB8AC3E}">
        <p14:creationId xmlns:p14="http://schemas.microsoft.com/office/powerpoint/2010/main" val="26949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325438"/>
            <a:ext cx="7523919" cy="609600"/>
          </a:xfrm>
        </p:spPr>
        <p:txBody>
          <a:bodyPr/>
          <a:lstStyle/>
          <a:p>
            <a:r>
              <a:rPr lang="en-GB" dirty="0"/>
              <a:t>Future plans</a:t>
            </a:r>
          </a:p>
        </p:txBody>
      </p:sp>
      <p:sp>
        <p:nvSpPr>
          <p:cNvPr id="2" name="Rectangle 1"/>
          <p:cNvSpPr/>
          <p:nvPr/>
        </p:nvSpPr>
        <p:spPr>
          <a:xfrm>
            <a:off x="158750" y="1184339"/>
            <a:ext cx="8638674" cy="830997"/>
          </a:xfrm>
          <a:prstGeom prst="rect">
            <a:avLst/>
          </a:prstGeom>
        </p:spPr>
        <p:txBody>
          <a:bodyPr wrap="square">
            <a:spAutoFit/>
          </a:bodyPr>
          <a:lstStyle/>
          <a:p>
            <a:pPr eaLnBrk="1" hangingPunct="1"/>
            <a:r>
              <a:rPr lang="en-US" dirty="0">
                <a:effectLst>
                  <a:outerShdw blurRad="38100" dist="38100" dir="2700000" algn="tl">
                    <a:srgbClr val="000000">
                      <a:alpha val="43137"/>
                    </a:srgbClr>
                  </a:outerShdw>
                </a:effectLst>
                <a:latin typeface="Calibri" charset="0"/>
                <a:ea typeface="Calibri" charset="0"/>
                <a:cs typeface="Calibri" charset="0"/>
              </a:rPr>
              <a:t>Effective Remote Experiments Demonstrated </a:t>
            </a:r>
          </a:p>
          <a:p>
            <a:pPr eaLnBrk="1" hangingPunct="1"/>
            <a:r>
              <a:rPr lang="en-US" dirty="0">
                <a:effectLst>
                  <a:outerShdw blurRad="38100" dist="38100" dir="2700000" algn="tl">
                    <a:srgbClr val="000000">
                      <a:alpha val="43137"/>
                    </a:srgbClr>
                  </a:outerShdw>
                </a:effectLst>
                <a:latin typeface="Calibri" charset="0"/>
                <a:ea typeface="Calibri" charset="0"/>
                <a:cs typeface="Calibri" charset="0"/>
              </a:rPr>
              <a:t>During EAST 3</a:t>
            </a:r>
            <a:r>
              <a:rPr lang="en-US" baseline="30000" dirty="0">
                <a:effectLst>
                  <a:outerShdw blurRad="38100" dist="38100" dir="2700000" algn="tl">
                    <a:srgbClr val="000000">
                      <a:alpha val="43137"/>
                    </a:srgbClr>
                  </a:outerShdw>
                </a:effectLst>
                <a:latin typeface="Calibri" charset="0"/>
                <a:ea typeface="Calibri" charset="0"/>
                <a:cs typeface="Calibri" charset="0"/>
              </a:rPr>
              <a:t>rd</a:t>
            </a:r>
            <a:r>
              <a:rPr lang="en-US" dirty="0">
                <a:effectLst>
                  <a:outerShdw blurRad="38100" dist="38100" dir="2700000" algn="tl">
                    <a:srgbClr val="000000">
                      <a:alpha val="43137"/>
                    </a:srgbClr>
                  </a:outerShdw>
                </a:effectLst>
                <a:latin typeface="Calibri" charset="0"/>
                <a:ea typeface="Calibri" charset="0"/>
                <a:cs typeface="Calibri" charset="0"/>
              </a:rPr>
              <a:t> Shift Operations</a:t>
            </a:r>
          </a:p>
        </p:txBody>
      </p:sp>
      <p:pic>
        <p:nvPicPr>
          <p:cNvPr id="16" name="Picture 15" descr="Screen Shot 2017-09-05 at 11.0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74" y="2489226"/>
            <a:ext cx="4610217" cy="3099882"/>
          </a:xfrm>
          <a:prstGeom prst="rect">
            <a:avLst/>
          </a:prstGeom>
        </p:spPr>
      </p:pic>
      <p:sp>
        <p:nvSpPr>
          <p:cNvPr id="18" name="Content Placeholder 1"/>
          <p:cNvSpPr txBox="1">
            <a:spLocks/>
          </p:cNvSpPr>
          <p:nvPr/>
        </p:nvSpPr>
        <p:spPr bwMode="auto">
          <a:xfrm>
            <a:off x="5114770" y="2264637"/>
            <a:ext cx="3682654" cy="309988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1F497D"/>
              </a:buClr>
              <a:buFont typeface="Arial"/>
              <a:buNone/>
            </a:pPr>
            <a:r>
              <a:rPr lang="en-US" dirty="0" smtClean="0">
                <a:solidFill>
                  <a:prstClr val="black"/>
                </a:solidFill>
                <a:latin typeface="Calibri" charset="0"/>
                <a:ea typeface="Calibri" charset="0"/>
                <a:cs typeface="Calibri" charset="0"/>
              </a:rPr>
              <a:t>Future Plans:</a:t>
            </a:r>
          </a:p>
          <a:p>
            <a:pPr marL="228600" indent="-228600">
              <a:buClr>
                <a:srgbClr val="1F497D"/>
              </a:buClr>
            </a:pPr>
            <a:r>
              <a:rPr lang="en-US" b="0" dirty="0" smtClean="0">
                <a:solidFill>
                  <a:prstClr val="black"/>
                </a:solidFill>
                <a:latin typeface="Calibri" charset="0"/>
                <a:ea typeface="Calibri" charset="0"/>
                <a:cs typeface="Calibri" charset="0"/>
              </a:rPr>
              <a:t>2018:  2-3 weeks of 3</a:t>
            </a:r>
            <a:r>
              <a:rPr lang="en-US" b="0" baseline="30000" dirty="0" smtClean="0">
                <a:solidFill>
                  <a:prstClr val="black"/>
                </a:solidFill>
                <a:latin typeface="Calibri" charset="0"/>
                <a:ea typeface="Calibri" charset="0"/>
                <a:cs typeface="Calibri" charset="0"/>
              </a:rPr>
              <a:t>r</a:t>
            </a:r>
            <a:r>
              <a:rPr lang="en-US" b="0" dirty="0" smtClean="0">
                <a:solidFill>
                  <a:prstClr val="black"/>
                </a:solidFill>
                <a:latin typeface="Calibri" charset="0"/>
                <a:ea typeface="Calibri" charset="0"/>
                <a:cs typeface="Calibri" charset="0"/>
              </a:rPr>
              <a:t> shift operations</a:t>
            </a:r>
          </a:p>
          <a:p>
            <a:pPr marL="228600" indent="-228600">
              <a:buClr>
                <a:srgbClr val="1F497D"/>
              </a:buClr>
            </a:pPr>
            <a:r>
              <a:rPr lang="en-US" b="0" dirty="0" smtClean="0">
                <a:solidFill>
                  <a:prstClr val="black"/>
                </a:solidFill>
                <a:latin typeface="Calibri" charset="0"/>
                <a:ea typeface="Calibri" charset="0"/>
                <a:cs typeface="Calibri" charset="0"/>
              </a:rPr>
              <a:t>2019:  4-6 weeks of 3</a:t>
            </a:r>
            <a:r>
              <a:rPr lang="en-US" b="0" baseline="30000" dirty="0" smtClean="0">
                <a:solidFill>
                  <a:prstClr val="black"/>
                </a:solidFill>
                <a:latin typeface="Calibri" charset="0"/>
                <a:ea typeface="Calibri" charset="0"/>
                <a:cs typeface="Calibri" charset="0"/>
              </a:rPr>
              <a:t>rd</a:t>
            </a:r>
            <a:r>
              <a:rPr lang="en-US" b="0" dirty="0" smtClean="0">
                <a:solidFill>
                  <a:prstClr val="black"/>
                </a:solidFill>
                <a:latin typeface="Calibri" charset="0"/>
                <a:ea typeface="Calibri" charset="0"/>
                <a:cs typeface="Calibri" charset="0"/>
              </a:rPr>
              <a:t> shift operations</a:t>
            </a:r>
          </a:p>
          <a:p>
            <a:pPr marL="0" indent="0">
              <a:buClr>
                <a:srgbClr val="1F497D"/>
              </a:buClr>
              <a:buFont typeface="Arial"/>
              <a:buNone/>
            </a:pPr>
            <a:r>
              <a:rPr lang="en-US" dirty="0" smtClean="0">
                <a:solidFill>
                  <a:prstClr val="black"/>
                </a:solidFill>
                <a:latin typeface="Calibri" charset="0"/>
                <a:ea typeface="Calibri" charset="0"/>
                <a:cs typeface="Calibri" charset="0"/>
              </a:rPr>
              <a:t>Issues:</a:t>
            </a:r>
          </a:p>
          <a:p>
            <a:pPr marL="228600" indent="-228600">
              <a:buClr>
                <a:srgbClr val="1F497D"/>
              </a:buClr>
            </a:pPr>
            <a:r>
              <a:rPr lang="en-US" b="0" dirty="0">
                <a:solidFill>
                  <a:prstClr val="black"/>
                </a:solidFill>
                <a:latin typeface="Calibri" charset="0"/>
                <a:ea typeface="Calibri" charset="0"/>
                <a:cs typeface="Calibri" charset="0"/>
              </a:rPr>
              <a:t>ASIPP </a:t>
            </a:r>
            <a:r>
              <a:rPr lang="en-US" b="0" dirty="0" smtClean="0">
                <a:solidFill>
                  <a:prstClr val="black"/>
                </a:solidFill>
                <a:latin typeface="Calibri" charset="0"/>
                <a:ea typeface="Calibri" charset="0"/>
                <a:cs typeface="Calibri" charset="0"/>
              </a:rPr>
              <a:t>staff coverage for 11pm</a:t>
            </a:r>
            <a:r>
              <a:rPr lang="en-US" b="0" dirty="0">
                <a:solidFill>
                  <a:prstClr val="black"/>
                </a:solidFill>
                <a:latin typeface="Calibri" charset="0"/>
                <a:ea typeface="Calibri" charset="0"/>
                <a:cs typeface="Calibri" charset="0"/>
              </a:rPr>
              <a:t>~5am </a:t>
            </a:r>
            <a:r>
              <a:rPr lang="en-US" b="0" dirty="0" smtClean="0">
                <a:solidFill>
                  <a:prstClr val="black"/>
                </a:solidFill>
                <a:latin typeface="Calibri" charset="0"/>
                <a:ea typeface="Calibri" charset="0"/>
                <a:cs typeface="Calibri" charset="0"/>
              </a:rPr>
              <a:t>shift</a:t>
            </a:r>
          </a:p>
          <a:p>
            <a:pPr marL="228600" indent="-228600">
              <a:buClr>
                <a:srgbClr val="1F497D"/>
              </a:buClr>
            </a:pPr>
            <a:r>
              <a:rPr lang="en-US" b="0" dirty="0" smtClean="0">
                <a:solidFill>
                  <a:prstClr val="black"/>
                </a:solidFill>
                <a:latin typeface="Calibri" charset="0"/>
                <a:ea typeface="Calibri" charset="0"/>
                <a:cs typeface="Calibri" charset="0"/>
              </a:rPr>
              <a:t>Coordination </a:t>
            </a:r>
            <a:r>
              <a:rPr lang="en-US" b="0" dirty="0">
                <a:solidFill>
                  <a:prstClr val="black"/>
                </a:solidFill>
                <a:latin typeface="Calibri" charset="0"/>
                <a:ea typeface="Calibri" charset="0"/>
                <a:cs typeface="Calibri" charset="0"/>
              </a:rPr>
              <a:t>of 3rd shift experiments/resources with daytime </a:t>
            </a:r>
            <a:r>
              <a:rPr lang="en-US" b="0" dirty="0" smtClean="0">
                <a:solidFill>
                  <a:prstClr val="black"/>
                </a:solidFill>
                <a:latin typeface="Calibri" charset="0"/>
                <a:ea typeface="Calibri" charset="0"/>
                <a:cs typeface="Calibri" charset="0"/>
              </a:rPr>
              <a:t>campaign</a:t>
            </a:r>
            <a:endParaRPr lang="en-US" b="0" dirty="0">
              <a:solidFill>
                <a:prstClr val="black"/>
              </a:solidFill>
              <a:latin typeface="Calibri" charset="0"/>
              <a:ea typeface="Calibri" charset="0"/>
              <a:cs typeface="Calibri" charset="0"/>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53" y="1398591"/>
            <a:ext cx="1858571" cy="61674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871" y="387123"/>
            <a:ext cx="898894" cy="599262"/>
          </a:xfrm>
          <a:prstGeom prst="rect">
            <a:avLst/>
          </a:prstGeom>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10995" t="-2829" r="-2539" b="2829"/>
          <a:stretch/>
        </p:blipFill>
        <p:spPr>
          <a:xfrm>
            <a:off x="6419765" y="376224"/>
            <a:ext cx="1131505" cy="595926"/>
          </a:xfrm>
          <a:prstGeom prst="rect">
            <a:avLst/>
          </a:prstGeom>
        </p:spPr>
      </p:pic>
    </p:spTree>
    <p:extLst>
      <p:ext uri="{BB962C8B-B14F-4D97-AF65-F5344CB8AC3E}">
        <p14:creationId xmlns:p14="http://schemas.microsoft.com/office/powerpoint/2010/main" val="59661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a:t>
            </a:r>
            <a:r>
              <a:rPr lang="en-US" dirty="0" smtClean="0"/>
              <a:t>Slides</a:t>
            </a:r>
            <a:endParaRPr lang="en-US" dirty="0"/>
          </a:p>
        </p:txBody>
      </p:sp>
    </p:spTree>
    <p:extLst>
      <p:ext uri="{BB962C8B-B14F-4D97-AF65-F5344CB8AC3E}">
        <p14:creationId xmlns:p14="http://schemas.microsoft.com/office/powerpoint/2010/main" val="43841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086" y="1697945"/>
            <a:ext cx="8826500" cy="4943486"/>
          </a:xfrm>
        </p:spPr>
        <p:txBody>
          <a:bodyPr/>
          <a:lstStyle/>
          <a:p>
            <a:r>
              <a:rPr lang="en-GB" dirty="0"/>
              <a:t>Objective and scope of the CTP-TCP </a:t>
            </a:r>
            <a:endParaRPr lang="en-GB" dirty="0" smtClean="0"/>
          </a:p>
          <a:p>
            <a:pPr lvl="0" eaLnBrk="0" hangingPunct="0"/>
            <a:r>
              <a:rPr lang="en-GB" dirty="0" smtClean="0"/>
              <a:t> </a:t>
            </a:r>
            <a:r>
              <a:rPr lang="en-GB" dirty="0"/>
              <a:t>Chair’s report </a:t>
            </a:r>
            <a:endParaRPr lang="en-GB" dirty="0" smtClean="0"/>
          </a:p>
          <a:p>
            <a:pPr lvl="1" eaLnBrk="0" hangingPunct="0"/>
            <a:r>
              <a:rPr lang="en-GB" dirty="0" smtClean="0"/>
              <a:t>Governance</a:t>
            </a:r>
          </a:p>
          <a:p>
            <a:pPr lvl="1" eaLnBrk="0" hangingPunct="0"/>
            <a:r>
              <a:rPr lang="en-GB" dirty="0" smtClean="0"/>
              <a:t>Membership</a:t>
            </a:r>
          </a:p>
          <a:p>
            <a:pPr lvl="1" eaLnBrk="0" hangingPunct="0"/>
            <a:r>
              <a:rPr lang="en-GB" dirty="0" smtClean="0"/>
              <a:t>Outreach</a:t>
            </a:r>
            <a:endParaRPr lang="en-US" dirty="0"/>
          </a:p>
          <a:p>
            <a:pPr eaLnBrk="0" hangingPunct="0"/>
            <a:r>
              <a:rPr lang="en-GB" i="1" dirty="0"/>
              <a:t>Highlights and milestones </a:t>
            </a:r>
            <a:r>
              <a:rPr lang="en-GB" i="1" dirty="0" smtClean="0"/>
              <a:t>achieved</a:t>
            </a:r>
          </a:p>
          <a:p>
            <a:pPr eaLnBrk="0" hangingPunct="0"/>
            <a:r>
              <a:rPr lang="en-GB" i="1" dirty="0"/>
              <a:t>Future plans</a:t>
            </a:r>
            <a:endParaRPr lang="en-GB" dirty="0" smtClean="0"/>
          </a:p>
        </p:txBody>
      </p:sp>
      <p:sp>
        <p:nvSpPr>
          <p:cNvPr id="3" name="Title 2"/>
          <p:cNvSpPr>
            <a:spLocks noGrp="1"/>
          </p:cNvSpPr>
          <p:nvPr>
            <p:ph type="title"/>
          </p:nvPr>
        </p:nvSpPr>
        <p:spPr>
          <a:xfrm>
            <a:off x="159359" y="214343"/>
            <a:ext cx="7652106" cy="609600"/>
          </a:xfrm>
        </p:spPr>
        <p:txBody>
          <a:bodyPr/>
          <a:lstStyle/>
          <a:p>
            <a:r>
              <a:rPr lang="en-US" altLang="en-US" dirty="0"/>
              <a:t>Outline</a:t>
            </a:r>
            <a:endParaRPr lang="en-GB" dirty="0"/>
          </a:p>
        </p:txBody>
      </p:sp>
    </p:spTree>
    <p:extLst>
      <p:ext uri="{BB962C8B-B14F-4D97-AF65-F5344CB8AC3E}">
        <p14:creationId xmlns:p14="http://schemas.microsoft.com/office/powerpoint/2010/main" val="2990501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687512"/>
            <a:ext cx="8826500" cy="5170488"/>
          </a:xfrm>
        </p:spPr>
        <p:txBody>
          <a:bodyPr/>
          <a:lstStyle/>
          <a:p>
            <a:r>
              <a:rPr lang="en-GB" sz="2400" dirty="0" smtClean="0"/>
              <a:t>Advance fusion science and technology by strengthening cooperation amongst tokamak programmes.</a:t>
            </a:r>
          </a:p>
          <a:p>
            <a:r>
              <a:rPr lang="en-GB" sz="2400" dirty="0" smtClean="0"/>
              <a:t>Promote exchanges related to the experimental programmes of the partner tokamak facilities</a:t>
            </a:r>
            <a:endParaRPr lang="en-GB" sz="2400" dirty="0"/>
          </a:p>
          <a:p>
            <a:r>
              <a:rPr lang="en-GB" sz="2400" dirty="0" smtClean="0"/>
              <a:t>Design and planning of experiments to contribute to the database for next generation tokamak devices </a:t>
            </a:r>
            <a:r>
              <a:rPr lang="en-GB" sz="2400" dirty="0" smtClean="0">
                <a:sym typeface="Wingdings" panose="05000000000000000000" pitchFamily="2" charset="2"/>
              </a:rPr>
              <a:t> support of activities identified by the International Tokamak Physics Activity (ITPA) operating under the auspices of the ITER Organization since 2009</a:t>
            </a:r>
            <a:endParaRPr lang="en-GB" sz="2400" dirty="0" smtClean="0"/>
          </a:p>
        </p:txBody>
      </p:sp>
      <p:sp>
        <p:nvSpPr>
          <p:cNvPr id="3" name="Title 2"/>
          <p:cNvSpPr>
            <a:spLocks noGrp="1"/>
          </p:cNvSpPr>
          <p:nvPr>
            <p:ph type="title"/>
          </p:nvPr>
        </p:nvSpPr>
        <p:spPr>
          <a:xfrm>
            <a:off x="158750" y="214343"/>
            <a:ext cx="7652106" cy="609600"/>
          </a:xfrm>
        </p:spPr>
        <p:txBody>
          <a:bodyPr/>
          <a:lstStyle/>
          <a:p>
            <a:r>
              <a:rPr lang="en-GB" dirty="0"/>
              <a:t>O</a:t>
            </a:r>
            <a:r>
              <a:rPr lang="en-GB" dirty="0" smtClean="0"/>
              <a:t>bjective and scope of the CTP-TCP</a:t>
            </a:r>
            <a:endParaRPr lang="en-GB" dirty="0"/>
          </a:p>
        </p:txBody>
      </p:sp>
    </p:spTree>
    <p:extLst>
      <p:ext uri="{BB962C8B-B14F-4D97-AF65-F5344CB8AC3E}">
        <p14:creationId xmlns:p14="http://schemas.microsoft.com/office/powerpoint/2010/main" val="20686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527091"/>
            <a:ext cx="8826500" cy="5170488"/>
          </a:xfrm>
        </p:spPr>
        <p:txBody>
          <a:bodyPr/>
          <a:lstStyle/>
          <a:p>
            <a:r>
              <a:rPr lang="en-GB" sz="2400" u="sng" dirty="0"/>
              <a:t>CERT approved the request for extension of the CTP TCP</a:t>
            </a:r>
            <a:r>
              <a:rPr lang="en-GB" sz="2400" dirty="0"/>
              <a:t> for the period 1 July 2017 to 30 June 2022 </a:t>
            </a:r>
          </a:p>
          <a:p>
            <a:r>
              <a:rPr lang="en-GB" sz="2400" dirty="0" err="1" smtClean="0"/>
              <a:t>ExCo</a:t>
            </a:r>
            <a:r>
              <a:rPr lang="en-GB" sz="2400" dirty="0" smtClean="0"/>
              <a:t> </a:t>
            </a:r>
            <a:r>
              <a:rPr lang="en-GB" sz="2400" dirty="0"/>
              <a:t>unanimously agreed to </a:t>
            </a:r>
            <a:r>
              <a:rPr lang="en-GB" sz="2400" u="sng" dirty="0"/>
              <a:t>revise the term of the Chair</a:t>
            </a:r>
            <a:r>
              <a:rPr lang="en-GB" sz="2400" dirty="0"/>
              <a:t> from one year to three years. Tony </a:t>
            </a:r>
            <a:r>
              <a:rPr lang="en-GB" sz="2400" dirty="0" err="1"/>
              <a:t>Donné</a:t>
            </a:r>
            <a:r>
              <a:rPr lang="en-GB" sz="2400" dirty="0"/>
              <a:t> (EU) was elected as the Chair of the Committee from 1 March 2017 to 29 February 2020. A Vice-Chair will be elected in the last year of the Chair’s term </a:t>
            </a:r>
            <a:r>
              <a:rPr lang="en-GB" sz="2400" dirty="0" smtClean="0"/>
              <a:t>to </a:t>
            </a:r>
            <a:r>
              <a:rPr lang="en-GB" sz="2400" dirty="0"/>
              <a:t>ensure a transition between the outgoing and incoming Chairs. </a:t>
            </a:r>
            <a:endParaRPr lang="en-GB" sz="2400" dirty="0" smtClean="0"/>
          </a:p>
          <a:p>
            <a:r>
              <a:rPr lang="en-GB" sz="2400" dirty="0" smtClean="0"/>
              <a:t>The </a:t>
            </a:r>
            <a:r>
              <a:rPr lang="en-GB" sz="2400" dirty="0"/>
              <a:t>CTP TCP </a:t>
            </a:r>
            <a:r>
              <a:rPr lang="en-GB" sz="2400" dirty="0" err="1"/>
              <a:t>ExCo</a:t>
            </a:r>
            <a:r>
              <a:rPr lang="en-GB" sz="2400" dirty="0"/>
              <a:t> unanimously approved the </a:t>
            </a:r>
            <a:r>
              <a:rPr lang="en-GB" sz="2400" u="sng" dirty="0"/>
              <a:t>change of the Japanese </a:t>
            </a:r>
            <a:r>
              <a:rPr lang="en-GB" sz="2400" u="sng" dirty="0" smtClean="0"/>
              <a:t>Contracting Party</a:t>
            </a:r>
            <a:r>
              <a:rPr lang="en-GB" sz="2400" dirty="0" smtClean="0"/>
              <a:t> </a:t>
            </a:r>
            <a:r>
              <a:rPr lang="en-GB" sz="2400" dirty="0"/>
              <a:t>to "QST Japan". </a:t>
            </a:r>
            <a:endParaRPr lang="en-GB" sz="2400" dirty="0" smtClean="0"/>
          </a:p>
          <a:p>
            <a:r>
              <a:rPr lang="en-GB" sz="2400" dirty="0" smtClean="0"/>
              <a:t>The </a:t>
            </a:r>
            <a:r>
              <a:rPr lang="en-GB" sz="2400" dirty="0"/>
              <a:t>8th </a:t>
            </a:r>
            <a:r>
              <a:rPr lang="en-GB" sz="2400" dirty="0" err="1"/>
              <a:t>ExCo</a:t>
            </a:r>
            <a:r>
              <a:rPr lang="en-GB" sz="2400" dirty="0"/>
              <a:t> Meeting was held 9 November 2017 at ITER Headquarters. </a:t>
            </a:r>
            <a:endParaRPr lang="en-US" sz="2400" dirty="0"/>
          </a:p>
          <a:p>
            <a:endParaRPr lang="en-US" dirty="0"/>
          </a:p>
        </p:txBody>
      </p:sp>
      <p:sp>
        <p:nvSpPr>
          <p:cNvPr id="3" name="Title 2"/>
          <p:cNvSpPr>
            <a:spLocks noGrp="1"/>
          </p:cNvSpPr>
          <p:nvPr>
            <p:ph type="title"/>
          </p:nvPr>
        </p:nvSpPr>
        <p:spPr>
          <a:xfrm>
            <a:off x="158750" y="229186"/>
            <a:ext cx="6886575" cy="609600"/>
          </a:xfrm>
        </p:spPr>
        <p:txBody>
          <a:bodyPr/>
          <a:lstStyle/>
          <a:p>
            <a:pPr lvl="1"/>
            <a:r>
              <a:rPr lang="en-GB" dirty="0" smtClean="0"/>
              <a:t>Governance</a:t>
            </a:r>
            <a:endParaRPr lang="en-US" dirty="0"/>
          </a:p>
        </p:txBody>
      </p:sp>
    </p:spTree>
    <p:extLst>
      <p:ext uri="{BB962C8B-B14F-4D97-AF65-F5344CB8AC3E}">
        <p14:creationId xmlns:p14="http://schemas.microsoft.com/office/powerpoint/2010/main" val="200833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00" y="1566693"/>
            <a:ext cx="8826500" cy="5628192"/>
          </a:xfrm>
        </p:spPr>
        <p:txBody>
          <a:bodyPr/>
          <a:lstStyle/>
          <a:p>
            <a:pPr marL="312738" indent="-357188"/>
            <a:r>
              <a:rPr lang="en-GB" sz="2400" dirty="0"/>
              <a:t>CTP </a:t>
            </a:r>
            <a:r>
              <a:rPr lang="en-GB" sz="2400" dirty="0" smtClean="0"/>
              <a:t>TCP  has 7 Contracting Parties (CPs)</a:t>
            </a:r>
          </a:p>
          <a:p>
            <a:pPr marL="312738" indent="-357188"/>
            <a:r>
              <a:rPr lang="en-GB" sz="2400" dirty="0" smtClean="0"/>
              <a:t>3 IEA member countries: Japan, South Korea, USA</a:t>
            </a:r>
          </a:p>
          <a:p>
            <a:pPr lvl="1" eaLnBrk="0" hangingPunct="0"/>
            <a:r>
              <a:rPr lang="en-US" sz="2000" dirty="0" smtClean="0">
                <a:solidFill>
                  <a:schemeClr val="tx1"/>
                </a:solidFill>
              </a:rPr>
              <a:t>National </a:t>
            </a:r>
            <a:r>
              <a:rPr lang="en-US" sz="2000" dirty="0">
                <a:solidFill>
                  <a:schemeClr val="tx1"/>
                </a:solidFill>
              </a:rPr>
              <a:t>Institutes for Quantum and Radiological Science and Technology (QST), Japan</a:t>
            </a:r>
          </a:p>
          <a:p>
            <a:pPr lvl="1" eaLnBrk="0" hangingPunct="0"/>
            <a:r>
              <a:rPr lang="en-US" sz="2000" dirty="0">
                <a:solidFill>
                  <a:schemeClr val="tx1"/>
                </a:solidFill>
              </a:rPr>
              <a:t>The Korean Ministry of Education, Science and Technology (MEST), Korea</a:t>
            </a:r>
            <a:r>
              <a:rPr lang="en-US" sz="2000" dirty="0" smtClean="0">
                <a:solidFill>
                  <a:schemeClr val="tx1"/>
                </a:solidFill>
              </a:rPr>
              <a:t>.</a:t>
            </a:r>
          </a:p>
          <a:p>
            <a:pPr lvl="1" eaLnBrk="0" hangingPunct="0"/>
            <a:r>
              <a:rPr lang="en-US" sz="2000" dirty="0" smtClean="0">
                <a:solidFill>
                  <a:schemeClr val="tx1"/>
                </a:solidFill>
              </a:rPr>
              <a:t>United </a:t>
            </a:r>
            <a:r>
              <a:rPr lang="en-US" sz="2000" dirty="0">
                <a:solidFill>
                  <a:schemeClr val="tx1"/>
                </a:solidFill>
              </a:rPr>
              <a:t>States Department of Energy (USDOE), United States</a:t>
            </a:r>
          </a:p>
          <a:p>
            <a:pPr marL="312738" indent="-357188"/>
            <a:r>
              <a:rPr lang="en-GB" sz="2400" dirty="0" smtClean="0"/>
              <a:t>1 partner country India</a:t>
            </a:r>
          </a:p>
          <a:p>
            <a:pPr marL="712788" lvl="1" indent="-357188"/>
            <a:r>
              <a:rPr lang="en-US" sz="2000" dirty="0">
                <a:solidFill>
                  <a:schemeClr val="tx1"/>
                </a:solidFill>
              </a:rPr>
              <a:t>The Institute for Plasma Research (IPR), </a:t>
            </a:r>
            <a:r>
              <a:rPr lang="en-US" sz="2000" dirty="0" smtClean="0">
                <a:solidFill>
                  <a:schemeClr val="tx1"/>
                </a:solidFill>
              </a:rPr>
              <a:t>India.</a:t>
            </a:r>
            <a:endParaRPr lang="en-GB" sz="2000" dirty="0" smtClean="0">
              <a:solidFill>
                <a:schemeClr val="tx1"/>
              </a:solidFill>
            </a:endParaRPr>
          </a:p>
          <a:p>
            <a:pPr marL="312738" indent="-357188"/>
            <a:r>
              <a:rPr lang="en-GB" sz="2400" dirty="0" smtClean="0"/>
              <a:t>3 International Organizations: </a:t>
            </a:r>
          </a:p>
          <a:p>
            <a:pPr marL="712788" lvl="1" indent="-357188"/>
            <a:r>
              <a:rPr lang="en-US" sz="2000" dirty="0" smtClean="0">
                <a:solidFill>
                  <a:schemeClr val="tx1"/>
                </a:solidFill>
              </a:rPr>
              <a:t>European </a:t>
            </a:r>
            <a:r>
              <a:rPr lang="en-US" sz="2000" dirty="0">
                <a:solidFill>
                  <a:schemeClr val="tx1"/>
                </a:solidFill>
              </a:rPr>
              <a:t>Atomic Energy Community (</a:t>
            </a:r>
            <a:r>
              <a:rPr lang="en-US" sz="2000" dirty="0" err="1">
                <a:solidFill>
                  <a:schemeClr val="tx1"/>
                </a:solidFill>
              </a:rPr>
              <a:t>Euratom</a:t>
            </a:r>
            <a:r>
              <a:rPr lang="en-US" sz="2000" dirty="0">
                <a:solidFill>
                  <a:schemeClr val="tx1"/>
                </a:solidFill>
              </a:rPr>
              <a:t>), European </a:t>
            </a:r>
            <a:r>
              <a:rPr lang="en-US" sz="2000" dirty="0" smtClean="0">
                <a:solidFill>
                  <a:schemeClr val="tx1"/>
                </a:solidFill>
              </a:rPr>
              <a:t>Union</a:t>
            </a:r>
          </a:p>
          <a:p>
            <a:pPr marL="712788" lvl="1" indent="-357188"/>
            <a:r>
              <a:rPr lang="en-US" sz="2000" dirty="0">
                <a:solidFill>
                  <a:schemeClr val="tx1"/>
                </a:solidFill>
              </a:rPr>
              <a:t>ITER China Domestic Agency (CNDA</a:t>
            </a:r>
            <a:r>
              <a:rPr lang="en-US" sz="2000" dirty="0" smtClean="0">
                <a:solidFill>
                  <a:schemeClr val="tx1"/>
                </a:solidFill>
              </a:rPr>
              <a:t>)</a:t>
            </a:r>
          </a:p>
          <a:p>
            <a:pPr marL="712788" lvl="1" indent="-357188"/>
            <a:r>
              <a:rPr lang="en-US" sz="2000" dirty="0">
                <a:solidFill>
                  <a:schemeClr val="tx1"/>
                </a:solidFill>
              </a:rPr>
              <a:t>ITER Organization</a:t>
            </a:r>
          </a:p>
          <a:p>
            <a:pPr marL="712788" lvl="1" indent="-357188"/>
            <a:endParaRPr lang="en-US" dirty="0"/>
          </a:p>
          <a:p>
            <a:pPr marL="712788" lvl="1" indent="-357188"/>
            <a:endParaRPr lang="en-GB" dirty="0" smtClean="0"/>
          </a:p>
        </p:txBody>
      </p:sp>
      <p:sp>
        <p:nvSpPr>
          <p:cNvPr id="3" name="Title 2"/>
          <p:cNvSpPr>
            <a:spLocks noGrp="1"/>
          </p:cNvSpPr>
          <p:nvPr>
            <p:ph type="title"/>
          </p:nvPr>
        </p:nvSpPr>
        <p:spPr>
          <a:xfrm>
            <a:off x="158750" y="214343"/>
            <a:ext cx="7652106" cy="609600"/>
          </a:xfrm>
        </p:spPr>
        <p:txBody>
          <a:bodyPr/>
          <a:lstStyle/>
          <a:p>
            <a:r>
              <a:rPr lang="en-GB" dirty="0" smtClean="0"/>
              <a:t>Membership</a:t>
            </a:r>
            <a:endParaRPr lang="en-GB" dirty="0"/>
          </a:p>
        </p:txBody>
      </p:sp>
    </p:spTree>
    <p:extLst>
      <p:ext uri="{BB962C8B-B14F-4D97-AF65-F5344CB8AC3E}">
        <p14:creationId xmlns:p14="http://schemas.microsoft.com/office/powerpoint/2010/main" val="279438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54398"/>
            <a:ext cx="9144000" cy="5628192"/>
          </a:xfrm>
        </p:spPr>
        <p:txBody>
          <a:bodyPr/>
          <a:lstStyle/>
          <a:p>
            <a:pPr marL="712788" lvl="1" indent="-357188"/>
            <a:r>
              <a:rPr lang="en-GB" dirty="0" smtClean="0"/>
              <a:t>At the 7th </a:t>
            </a:r>
            <a:r>
              <a:rPr lang="en-GB" dirty="0" err="1" smtClean="0"/>
              <a:t>ExCo</a:t>
            </a:r>
            <a:r>
              <a:rPr lang="en-GB" dirty="0" smtClean="0"/>
              <a:t> Meeting the CPs agreed to invite </a:t>
            </a:r>
            <a:r>
              <a:rPr lang="en-GB" u="sng" dirty="0" smtClean="0">
                <a:solidFill>
                  <a:schemeClr val="tx1"/>
                </a:solidFill>
              </a:rPr>
              <a:t>Australia</a:t>
            </a:r>
            <a:r>
              <a:rPr lang="en-GB" dirty="0" smtClean="0"/>
              <a:t> to join the CTP TCP. An invitation letter was sent and letter from the Australian Government was sent on 19 January 2018 with proposal of the “Australian Nuclear Science and Technology Organisation (ANSTO) as the Australia Government Contracting Party to the IEA Implementing Agreement for Co-operation on Tokamak Programmes (CTP TCP) ”. </a:t>
            </a:r>
          </a:p>
          <a:p>
            <a:pPr marL="712788" lvl="1" indent="-357188"/>
            <a:endParaRPr lang="en-GB" dirty="0"/>
          </a:p>
          <a:p>
            <a:pPr marL="712788" lvl="1" indent="-357188"/>
            <a:r>
              <a:rPr lang="en-GB" dirty="0" smtClean="0"/>
              <a:t>CPs </a:t>
            </a:r>
            <a:r>
              <a:rPr lang="en-GB" dirty="0"/>
              <a:t>also recognised once more the importance of </a:t>
            </a:r>
            <a:r>
              <a:rPr lang="en-GB" u="sng" dirty="0">
                <a:solidFill>
                  <a:schemeClr val="tx1"/>
                </a:solidFill>
              </a:rPr>
              <a:t>Russia</a:t>
            </a:r>
            <a:r>
              <a:rPr lang="en-GB" dirty="0"/>
              <a:t> as a major partner in the ongoing collaborations and agreed that the outgoing Chair is to prepare a new letter of invitation </a:t>
            </a:r>
            <a:r>
              <a:rPr lang="en-GB" dirty="0" smtClean="0"/>
              <a:t>to </a:t>
            </a:r>
            <a:r>
              <a:rPr lang="en-GB" dirty="0" err="1" smtClean="0"/>
              <a:t>Kurchatov</a:t>
            </a:r>
            <a:r>
              <a:rPr lang="en-GB" dirty="0" smtClean="0"/>
              <a:t> Institute </a:t>
            </a:r>
            <a:r>
              <a:rPr lang="en-GB" dirty="0"/>
              <a:t>to join the CTP TCP. </a:t>
            </a:r>
            <a:endParaRPr lang="en-US" dirty="0"/>
          </a:p>
          <a:p>
            <a:pPr marL="712788" lvl="1" indent="-357188"/>
            <a:endParaRPr lang="en-GB" dirty="0" smtClean="0"/>
          </a:p>
        </p:txBody>
      </p:sp>
      <p:sp>
        <p:nvSpPr>
          <p:cNvPr id="3" name="Title 2"/>
          <p:cNvSpPr>
            <a:spLocks noGrp="1"/>
          </p:cNvSpPr>
          <p:nvPr>
            <p:ph type="title"/>
          </p:nvPr>
        </p:nvSpPr>
        <p:spPr>
          <a:xfrm>
            <a:off x="158750" y="214343"/>
            <a:ext cx="7652106" cy="609600"/>
          </a:xfrm>
        </p:spPr>
        <p:txBody>
          <a:bodyPr/>
          <a:lstStyle/>
          <a:p>
            <a:r>
              <a:rPr lang="en-GB" dirty="0" smtClean="0"/>
              <a:t>Membership</a:t>
            </a:r>
            <a:endParaRPr lang="en-GB" dirty="0"/>
          </a:p>
        </p:txBody>
      </p:sp>
    </p:spTree>
    <p:extLst>
      <p:ext uri="{BB962C8B-B14F-4D97-AF65-F5344CB8AC3E}">
        <p14:creationId xmlns:p14="http://schemas.microsoft.com/office/powerpoint/2010/main" val="155389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335505"/>
            <a:ext cx="8826500" cy="5170488"/>
          </a:xfrm>
        </p:spPr>
        <p:txBody>
          <a:bodyPr/>
          <a:lstStyle/>
          <a:p>
            <a:r>
              <a:rPr lang="en-GB" sz="2400" dirty="0"/>
              <a:t>Main events during 2017</a:t>
            </a:r>
          </a:p>
          <a:p>
            <a:pPr lvl="1"/>
            <a:r>
              <a:rPr lang="en-GB" sz="2000" dirty="0"/>
              <a:t>8th International Tokamak Physics Activities (ITPA) Joint Experiments Workshop (JEX) &amp; 19th Meeting of the International Tokamak Physics Association (ITPA) Coordinating Committee &amp; CTP-ITPA JEX Planning Meeting;</a:t>
            </a:r>
          </a:p>
          <a:p>
            <a:pPr lvl="1"/>
            <a:r>
              <a:rPr lang="en-GB" sz="2000" dirty="0"/>
              <a:t> KSTAR Conference &amp; Princeton Plasma Physics Laboratory (PPPL) Workshop on Theory and Simulation of Disruptions. </a:t>
            </a:r>
            <a:endParaRPr lang="en-GB" sz="2000" dirty="0" smtClean="0"/>
          </a:p>
          <a:p>
            <a:pPr lvl="1"/>
            <a:endParaRPr lang="en-GB" sz="2400" dirty="0" smtClean="0"/>
          </a:p>
          <a:p>
            <a:r>
              <a:rPr lang="en-GB" sz="2000" dirty="0" smtClean="0"/>
              <a:t>A </a:t>
            </a:r>
            <a:r>
              <a:rPr lang="en-GB" sz="2000" dirty="0"/>
              <a:t>representative of the </a:t>
            </a:r>
            <a:r>
              <a:rPr lang="en-GB" sz="2000" u="sng" dirty="0"/>
              <a:t>CTP TCP attended the TCP Universal Meeting led by the IEA Executive Director</a:t>
            </a:r>
            <a:r>
              <a:rPr lang="en-GB" sz="2000" dirty="0"/>
              <a:t> in October 2017. </a:t>
            </a:r>
            <a:endParaRPr lang="en-GB" sz="2000" dirty="0" smtClean="0"/>
          </a:p>
          <a:p>
            <a:r>
              <a:rPr lang="en-GB" sz="2000" dirty="0" smtClean="0"/>
              <a:t>The </a:t>
            </a:r>
            <a:r>
              <a:rPr lang="en-GB" sz="2000" dirty="0"/>
              <a:t>CTP TCP has generated articles for inclusion in the IEA biennial publication </a:t>
            </a:r>
            <a:r>
              <a:rPr lang="en-GB" sz="2000" i="1" dirty="0"/>
              <a:t>Technology Collaboration Programmes: Highlights and outcomes. </a:t>
            </a:r>
            <a:endParaRPr lang="en-GB" sz="2000" i="1" dirty="0" smtClean="0"/>
          </a:p>
          <a:p>
            <a:r>
              <a:rPr lang="en-GB" sz="2000" dirty="0" smtClean="0"/>
              <a:t>Now </a:t>
            </a:r>
            <a:r>
              <a:rPr lang="en-GB" sz="2000" dirty="0"/>
              <a:t>that the website is active, the CTP TCP plans to announce developments through the </a:t>
            </a:r>
            <a:r>
              <a:rPr lang="en-GB" sz="2000" i="1" dirty="0"/>
              <a:t>OPEN </a:t>
            </a:r>
            <a:r>
              <a:rPr lang="en-GB" sz="2000" i="1" dirty="0" smtClean="0"/>
              <a:t>Bulletin</a:t>
            </a:r>
            <a:r>
              <a:rPr lang="en-GB" sz="2000" dirty="0" smtClean="0"/>
              <a:t>.</a:t>
            </a:r>
          </a:p>
          <a:p>
            <a:endParaRPr lang="en-US" dirty="0"/>
          </a:p>
        </p:txBody>
      </p:sp>
      <p:sp>
        <p:nvSpPr>
          <p:cNvPr id="3" name="Title 2"/>
          <p:cNvSpPr>
            <a:spLocks noGrp="1"/>
          </p:cNvSpPr>
          <p:nvPr>
            <p:ph type="title"/>
          </p:nvPr>
        </p:nvSpPr>
        <p:spPr>
          <a:xfrm>
            <a:off x="158750" y="229186"/>
            <a:ext cx="6886575" cy="609600"/>
          </a:xfrm>
        </p:spPr>
        <p:txBody>
          <a:bodyPr/>
          <a:lstStyle/>
          <a:p>
            <a:pPr lvl="1"/>
            <a:r>
              <a:rPr lang="en-GB" dirty="0" smtClean="0"/>
              <a:t>Outreach</a:t>
            </a:r>
            <a:endParaRPr lang="en-US" dirty="0"/>
          </a:p>
        </p:txBody>
      </p:sp>
    </p:spTree>
    <p:extLst>
      <p:ext uri="{BB962C8B-B14F-4D97-AF65-F5344CB8AC3E}">
        <p14:creationId xmlns:p14="http://schemas.microsoft.com/office/powerpoint/2010/main" val="68459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48976"/>
            <a:ext cx="7523919" cy="609600"/>
          </a:xfrm>
        </p:spPr>
        <p:txBody>
          <a:bodyPr/>
          <a:lstStyle/>
          <a:p>
            <a:r>
              <a:rPr lang="en-GB" dirty="0"/>
              <a:t>Personnel Assignments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418" y="2527133"/>
            <a:ext cx="1053152" cy="7016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359" y="1351244"/>
            <a:ext cx="898894" cy="5992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15" y="4214550"/>
            <a:ext cx="1038899" cy="69259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0995" t="-2829" r="-2539" b="2829"/>
          <a:stretch/>
        </p:blipFill>
        <p:spPr>
          <a:xfrm>
            <a:off x="7066965" y="2595914"/>
            <a:ext cx="1201675" cy="6328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9489" y="5446533"/>
            <a:ext cx="1155095" cy="53717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7910" y="1294852"/>
            <a:ext cx="1149245" cy="766762"/>
          </a:xfrm>
          <a:prstGeom prst="rect">
            <a:avLst/>
          </a:prstGeom>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584" y="4307886"/>
            <a:ext cx="970986" cy="5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5" name="Straight Arrow Connector 14"/>
          <p:cNvCxnSpPr/>
          <p:nvPr/>
        </p:nvCxnSpPr>
        <p:spPr bwMode="auto">
          <a:xfrm flipV="1">
            <a:off x="2444738" y="2003271"/>
            <a:ext cx="2445448" cy="221127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7" name="Straight Arrow Connector 16"/>
          <p:cNvCxnSpPr/>
          <p:nvPr/>
        </p:nvCxnSpPr>
        <p:spPr bwMode="auto">
          <a:xfrm flipV="1">
            <a:off x="2500320" y="4620129"/>
            <a:ext cx="4566645" cy="50166"/>
          </a:xfrm>
          <a:prstGeom prst="straightConnector1">
            <a:avLst/>
          </a:prstGeom>
          <a:solidFill>
            <a:schemeClr val="accent1"/>
          </a:solidFill>
          <a:ln w="63500" cap="sq" cmpd="sng" algn="ctr">
            <a:solidFill>
              <a:schemeClr val="tx1"/>
            </a:solidFill>
            <a:prstDash val="solid"/>
            <a:round/>
            <a:headEnd type="none" w="sm" len="sm"/>
            <a:tailEnd type="triangle"/>
          </a:ln>
          <a:effectLst/>
        </p:spPr>
      </p:cxnSp>
      <p:cxnSp>
        <p:nvCxnSpPr>
          <p:cNvPr id="19" name="Straight Arrow Connector 18"/>
          <p:cNvCxnSpPr/>
          <p:nvPr/>
        </p:nvCxnSpPr>
        <p:spPr bwMode="auto">
          <a:xfrm flipV="1">
            <a:off x="2486527" y="2924236"/>
            <a:ext cx="4596480" cy="1469539"/>
          </a:xfrm>
          <a:prstGeom prst="straightConnector1">
            <a:avLst/>
          </a:prstGeom>
          <a:solidFill>
            <a:schemeClr val="accent1"/>
          </a:solidFill>
          <a:ln w="50800" cap="sq" cmpd="sng" algn="ctr">
            <a:solidFill>
              <a:schemeClr val="tx1"/>
            </a:solidFill>
            <a:prstDash val="solid"/>
            <a:round/>
            <a:headEnd type="none" w="sm" len="sm"/>
            <a:tailEnd type="triangle"/>
          </a:ln>
          <a:effectLst/>
        </p:spPr>
      </p:cxnSp>
      <p:sp>
        <p:nvSpPr>
          <p:cNvPr id="20" name="Up Arrow 19"/>
          <p:cNvSpPr/>
          <p:nvPr/>
        </p:nvSpPr>
        <p:spPr bwMode="auto">
          <a:xfrm>
            <a:off x="7517330" y="3400831"/>
            <a:ext cx="45719" cy="641684"/>
          </a:xfrm>
          <a:prstGeom prst="upArrow">
            <a:avLst/>
          </a:prstGeom>
          <a:solidFill>
            <a:schemeClr val="accent1"/>
          </a:solidFill>
          <a:ln w="2032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cxnSp>
        <p:nvCxnSpPr>
          <p:cNvPr id="23" name="Straight Arrow Connector 22"/>
          <p:cNvCxnSpPr/>
          <p:nvPr/>
        </p:nvCxnSpPr>
        <p:spPr bwMode="auto">
          <a:xfrm flipH="1" flipV="1">
            <a:off x="5850131" y="2044051"/>
            <a:ext cx="1427599" cy="1980901"/>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25" name="Straight Arrow Connector 24"/>
          <p:cNvCxnSpPr/>
          <p:nvPr/>
        </p:nvCxnSpPr>
        <p:spPr bwMode="auto">
          <a:xfrm flipH="1">
            <a:off x="2500859" y="4777076"/>
            <a:ext cx="4532312"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29" name="Straight Arrow Connector 28"/>
          <p:cNvCxnSpPr/>
          <p:nvPr/>
        </p:nvCxnSpPr>
        <p:spPr bwMode="auto">
          <a:xfrm flipV="1">
            <a:off x="5392532" y="4907149"/>
            <a:ext cx="1674433" cy="675504"/>
          </a:xfrm>
          <a:prstGeom prst="straightConnector1">
            <a:avLst/>
          </a:prstGeom>
          <a:solidFill>
            <a:schemeClr val="accent1"/>
          </a:solidFill>
          <a:ln w="88900" cap="sq" cmpd="sng" algn="ctr">
            <a:solidFill>
              <a:schemeClr val="tx1"/>
            </a:solidFill>
            <a:prstDash val="solid"/>
            <a:round/>
            <a:headEnd type="none" w="sm" len="sm"/>
            <a:tailEnd type="triangle"/>
          </a:ln>
          <a:effectLst/>
        </p:spPr>
      </p:cxnSp>
      <p:cxnSp>
        <p:nvCxnSpPr>
          <p:cNvPr id="31" name="Straight Arrow Connector 30"/>
          <p:cNvCxnSpPr/>
          <p:nvPr/>
        </p:nvCxnSpPr>
        <p:spPr bwMode="auto">
          <a:xfrm flipV="1">
            <a:off x="4497036" y="2071388"/>
            <a:ext cx="775746" cy="3173513"/>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33" name="Straight Arrow Connector 32"/>
          <p:cNvCxnSpPr/>
          <p:nvPr/>
        </p:nvCxnSpPr>
        <p:spPr bwMode="auto">
          <a:xfrm>
            <a:off x="5667385" y="2172722"/>
            <a:ext cx="1444371" cy="1963338"/>
          </a:xfrm>
          <a:prstGeom prst="straightConnector1">
            <a:avLst/>
          </a:prstGeom>
          <a:solidFill>
            <a:schemeClr val="accent1"/>
          </a:solidFill>
          <a:ln w="25400" cap="sq" cmpd="sng" algn="ctr">
            <a:solidFill>
              <a:schemeClr val="tx1"/>
            </a:solidFill>
            <a:prstDash val="solid"/>
            <a:round/>
            <a:headEnd type="none" w="sm" len="sm"/>
            <a:tailEnd type="triangle"/>
          </a:ln>
          <a:effectLst/>
        </p:spPr>
      </p:cxnSp>
      <p:cxnSp>
        <p:nvCxnSpPr>
          <p:cNvPr id="38" name="Straight Arrow Connector 37"/>
          <p:cNvCxnSpPr/>
          <p:nvPr/>
        </p:nvCxnSpPr>
        <p:spPr bwMode="auto">
          <a:xfrm flipH="1">
            <a:off x="2260768" y="1950506"/>
            <a:ext cx="2475874" cy="223645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40" name="Straight Arrow Connector 39"/>
          <p:cNvCxnSpPr>
            <a:stCxn id="12" idx="3"/>
          </p:cNvCxnSpPr>
          <p:nvPr/>
        </p:nvCxnSpPr>
        <p:spPr bwMode="auto">
          <a:xfrm>
            <a:off x="5967155" y="1678233"/>
            <a:ext cx="1619262" cy="728083"/>
          </a:xfrm>
          <a:prstGeom prst="straightConnector1">
            <a:avLst/>
          </a:prstGeom>
          <a:solidFill>
            <a:schemeClr val="accent1"/>
          </a:solidFill>
          <a:ln w="50800" cap="sq" cmpd="sng" algn="ctr">
            <a:solidFill>
              <a:schemeClr val="tx1"/>
            </a:solidFill>
            <a:prstDash val="solid"/>
            <a:round/>
            <a:headEnd type="none" w="sm" len="sm"/>
            <a:tailEnd type="triangle"/>
          </a:ln>
          <a:effectLst/>
        </p:spPr>
      </p:cxnSp>
      <p:cxnSp>
        <p:nvCxnSpPr>
          <p:cNvPr id="42" name="Straight Arrow Connector 41"/>
          <p:cNvCxnSpPr/>
          <p:nvPr/>
        </p:nvCxnSpPr>
        <p:spPr bwMode="auto">
          <a:xfrm flipH="1">
            <a:off x="2485192" y="3082528"/>
            <a:ext cx="4517606" cy="140752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58" name="Straight Arrow Connector 57"/>
          <p:cNvCxnSpPr>
            <a:stCxn id="12" idx="1"/>
          </p:cNvCxnSpPr>
          <p:nvPr/>
        </p:nvCxnSpPr>
        <p:spPr bwMode="auto">
          <a:xfrm flipH="1" flipV="1">
            <a:off x="4280058" y="1674999"/>
            <a:ext cx="537852" cy="323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60" name="Straight Arrow Connector 59"/>
          <p:cNvCxnSpPr/>
          <p:nvPr/>
        </p:nvCxnSpPr>
        <p:spPr bwMode="auto">
          <a:xfrm>
            <a:off x="7968623" y="3354058"/>
            <a:ext cx="4304" cy="782002"/>
          </a:xfrm>
          <a:prstGeom prst="straightConnector1">
            <a:avLst/>
          </a:prstGeom>
          <a:solidFill>
            <a:schemeClr val="accent1"/>
          </a:solidFill>
          <a:ln w="50800" cap="sq" cmpd="sng" algn="ctr">
            <a:solidFill>
              <a:schemeClr val="tx1"/>
            </a:solidFill>
            <a:prstDash val="solid"/>
            <a:round/>
            <a:headEnd type="none" w="sm" len="sm"/>
            <a:tailEnd type="triangle"/>
          </a:ln>
          <a:effectLst/>
        </p:spPr>
      </p:cxnSp>
      <p:cxnSp>
        <p:nvCxnSpPr>
          <p:cNvPr id="63" name="Straight Arrow Connector 62"/>
          <p:cNvCxnSpPr/>
          <p:nvPr/>
        </p:nvCxnSpPr>
        <p:spPr bwMode="auto">
          <a:xfrm flipH="1" flipV="1">
            <a:off x="4318116" y="1993497"/>
            <a:ext cx="2684684" cy="751514"/>
          </a:xfrm>
          <a:prstGeom prst="straightConnector1">
            <a:avLst/>
          </a:prstGeom>
          <a:solidFill>
            <a:schemeClr val="accent1"/>
          </a:solidFill>
          <a:ln w="50800" cap="sq" cmpd="sng" algn="ctr">
            <a:solidFill>
              <a:schemeClr val="tx1"/>
            </a:solidFill>
            <a:prstDash val="solid"/>
            <a:round/>
            <a:headEnd type="none" w="sm" len="sm"/>
            <a:tailEnd type="triangle"/>
          </a:ln>
          <a:effectLst/>
        </p:spPr>
      </p:cxnSp>
      <p:sp>
        <p:nvSpPr>
          <p:cNvPr id="70" name="TextBox 69"/>
          <p:cNvSpPr txBox="1"/>
          <p:nvPr/>
        </p:nvSpPr>
        <p:spPr>
          <a:xfrm>
            <a:off x="1817357" y="6093158"/>
            <a:ext cx="5841151" cy="461665"/>
          </a:xfrm>
          <a:prstGeom prst="rect">
            <a:avLst/>
          </a:prstGeom>
          <a:noFill/>
        </p:spPr>
        <p:txBody>
          <a:bodyPr wrap="none" rtlCol="0">
            <a:spAutoFit/>
          </a:bodyPr>
          <a:lstStyle/>
          <a:p>
            <a:r>
              <a:rPr lang="en-US" dirty="0" smtClean="0">
                <a:latin typeface="Calibri" charset="0"/>
                <a:ea typeface="Calibri" charset="0"/>
                <a:cs typeface="Calibri" charset="0"/>
              </a:rPr>
              <a:t>Overviews of the most frequent assignments </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43181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150812" y="1239254"/>
            <a:ext cx="8993187" cy="5170488"/>
          </a:xfrm>
        </p:spPr>
        <p:txBody>
          <a:bodyPr/>
          <a:lstStyle/>
          <a:p>
            <a:r>
              <a:rPr lang="en-US" sz="2000" dirty="0"/>
              <a:t>The key remaining physics design issue for the ITER tungsten (W) </a:t>
            </a:r>
            <a:r>
              <a:rPr lang="en-US" sz="2000" dirty="0" err="1"/>
              <a:t>divertor</a:t>
            </a:r>
            <a:r>
              <a:rPr lang="en-US" sz="2000" dirty="0"/>
              <a:t> is the question of </a:t>
            </a:r>
            <a:r>
              <a:rPr lang="en-US" sz="2000" dirty="0" err="1"/>
              <a:t>monoblock</a:t>
            </a:r>
            <a:r>
              <a:rPr lang="en-US" sz="2000" dirty="0"/>
              <a:t> (MB) front surface shaping in the high heat flux target areas of the actively cooled targets.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93" y="2424710"/>
            <a:ext cx="7330786" cy="3887538"/>
          </a:xfrm>
          <a:prstGeom prst="rect">
            <a:avLst/>
          </a:prstGeom>
        </p:spPr>
      </p:pic>
    </p:spTree>
    <p:extLst>
      <p:ext uri="{BB962C8B-B14F-4D97-AF65-F5344CB8AC3E}">
        <p14:creationId xmlns:p14="http://schemas.microsoft.com/office/powerpoint/2010/main" val="137590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CP_2016_for_CERT_WP_TCPs">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TCP_2016_for_CERT_WP_TCPs</Template>
  <TotalTime>8183</TotalTime>
  <Words>781</Words>
  <Application>Microsoft Macintosh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Calibri</vt:lpstr>
      <vt:lpstr>Times New Roman</vt:lpstr>
      <vt:lpstr>Wingdings</vt:lpstr>
      <vt:lpstr>Arial</vt:lpstr>
      <vt:lpstr>TCP_2016_for_CERT_WP_TCPs</vt:lpstr>
      <vt:lpstr>Annual Report on the IA for Co-operation on Tokamak Programmes </vt:lpstr>
      <vt:lpstr>Outline</vt:lpstr>
      <vt:lpstr>Objective and scope of the CTP-TCP</vt:lpstr>
      <vt:lpstr>Governance</vt:lpstr>
      <vt:lpstr>Membership</vt:lpstr>
      <vt:lpstr>Membership</vt:lpstr>
      <vt:lpstr>Outreach</vt:lpstr>
      <vt:lpstr>Personnel Assignments</vt:lpstr>
      <vt:lpstr>Key physics achievements</vt:lpstr>
      <vt:lpstr>Key physics achievements</vt:lpstr>
      <vt:lpstr>Key physics achievements</vt:lpstr>
      <vt:lpstr>Future plans</vt:lpstr>
      <vt:lpstr>Future plans</vt:lpstr>
      <vt:lpstr>Additional Slides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POTTINGER Carrie, IEA/EXD/GEP/IPI</dc:creator>
  <cp:lastModifiedBy>Duarte Borba</cp:lastModifiedBy>
  <cp:revision>109</cp:revision>
  <dcterms:created xsi:type="dcterms:W3CDTF">2016-12-09T13:28:53Z</dcterms:created>
  <dcterms:modified xsi:type="dcterms:W3CDTF">2018-01-25T08:59:59Z</dcterms:modified>
</cp:coreProperties>
</file>